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Bree Serif" panose="020B0604020202020204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Nunito" panose="020B060402020202020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93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e4def7a1a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e4def7a1a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e4def7a1a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e4def7a1a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e4def7a1a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2e4def7a1a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e4def7a1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2e4def7a1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e4def7a1a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e4def7a1a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e4def7a1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e4def7a1a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e4def7a1a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e4def7a1a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e4def7a1a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e4def7a1a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e4def7a1a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e4def7a1a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e4def7a1a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e4def7a1a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e4def7a1a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2e4def7a1a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e4def7a1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e4def7a1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algn="ctr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 idx="4294967295"/>
          </p:nvPr>
        </p:nvSpPr>
        <p:spPr>
          <a:xfrm>
            <a:off x="311700" y="123650"/>
            <a:ext cx="8520600" cy="46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C343D"/>
                </a:solidFill>
                <a:latin typeface="Bree Serif"/>
                <a:ea typeface="Bree Serif"/>
                <a:cs typeface="Bree Serif"/>
                <a:sym typeface="Bree Serif"/>
              </a:rPr>
              <a:t>Queen Creek Welcomes you to</a:t>
            </a:r>
            <a:endParaRPr sz="6000">
              <a:solidFill>
                <a:srgbClr val="0C343D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C343D"/>
                </a:solidFill>
                <a:latin typeface="Bree Serif"/>
                <a:ea typeface="Bree Serif"/>
                <a:cs typeface="Bree Serif"/>
                <a:sym typeface="Bree Serif"/>
              </a:rPr>
              <a:t> A.L.I.C.E. </a:t>
            </a:r>
            <a:endParaRPr sz="6000">
              <a:solidFill>
                <a:srgbClr val="0C343D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C343D"/>
                </a:solidFill>
                <a:latin typeface="Bree Serif"/>
                <a:ea typeface="Bree Serif"/>
                <a:cs typeface="Bree Serif"/>
                <a:sym typeface="Bree Serif"/>
              </a:rPr>
              <a:t>Training </a:t>
            </a:r>
            <a:endParaRPr sz="6000">
              <a:solidFill>
                <a:srgbClr val="0C343D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2"/>
          <p:cNvSpPr txBox="1"/>
          <p:nvPr/>
        </p:nvSpPr>
        <p:spPr>
          <a:xfrm>
            <a:off x="280300" y="-210300"/>
            <a:ext cx="8647200" cy="53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latin typeface="Bree Serif"/>
                <a:ea typeface="Bree Serif"/>
                <a:cs typeface="Bree Serif"/>
                <a:sym typeface="Bree Serif"/>
              </a:rPr>
              <a:t>Rally Point</a:t>
            </a:r>
            <a:endParaRPr sz="2400"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Bree Serif"/>
                <a:ea typeface="Bree Serif"/>
                <a:cs typeface="Bree Serif"/>
                <a:sym typeface="Bree Serif"/>
              </a:rPr>
              <a:t>      This is a safe place where we can all get to,     </a:t>
            </a:r>
            <a:endParaRPr sz="2400"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Bree Serif"/>
                <a:ea typeface="Bree Serif"/>
                <a:cs typeface="Bree Serif"/>
                <a:sym typeface="Bree Serif"/>
              </a:rPr>
              <a:t>   when it is safe to, after we evacuate.</a:t>
            </a:r>
            <a:endParaRPr sz="2400"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Bree Serif"/>
              <a:ea typeface="Bree Serif"/>
              <a:cs typeface="Bree Serif"/>
              <a:sym typeface="Bree Serif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>
                <a:solidFill>
                  <a:srgbClr val="274E13"/>
                </a:solidFill>
                <a:latin typeface="Bree Serif"/>
                <a:ea typeface="Bree Serif"/>
                <a:cs typeface="Bree Serif"/>
                <a:sym typeface="Bree Serif"/>
              </a:rPr>
              <a:t>Our Rally POint at NBMS is behind the fire station</a:t>
            </a:r>
            <a:endParaRPr sz="2400" b="1" u="sng">
              <a:solidFill>
                <a:srgbClr val="274E13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0000"/>
                </a:solidFill>
              </a:rPr>
              <a:t>Remember the rule: Never move from a safe place to an unsafe place. </a:t>
            </a:r>
            <a:endParaRPr sz="2000"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•</a:t>
            </a:r>
            <a:r>
              <a:rPr lang="en" sz="2000">
                <a:latin typeface="Bree Serif"/>
                <a:ea typeface="Bree Serif"/>
                <a:cs typeface="Bree Serif"/>
                <a:sym typeface="Bree Serif"/>
              </a:rPr>
              <a:t> If you leave the classroom and find that you are not safe, then find any safe place you can go (neighbor, store, or a park that is nearby). </a:t>
            </a:r>
            <a:endParaRPr sz="2000"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Bree Serif"/>
                <a:ea typeface="Bree Serif"/>
                <a:cs typeface="Bree Serif"/>
                <a:sym typeface="Bree Serif"/>
              </a:rPr>
              <a:t>• If possible, get to a place that has a phone and call 911.</a:t>
            </a:r>
            <a:endParaRPr sz="2000"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Bree Serif"/>
              <a:ea typeface="Bree Serif"/>
              <a:cs typeface="Bree Serif"/>
              <a:sym typeface="Bree Serif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" name="Title 1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Rally Point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3"/>
          <p:cNvSpPr txBox="1">
            <a:spLocks noGrp="1"/>
          </p:cNvSpPr>
          <p:nvPr>
            <p:ph type="ctrTitle"/>
          </p:nvPr>
        </p:nvSpPr>
        <p:spPr>
          <a:xfrm>
            <a:off x="259650" y="853000"/>
            <a:ext cx="8679600" cy="37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It is important for you to understand:</a:t>
            </a:r>
            <a:endParaRPr sz="4000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Bree Serif"/>
              <a:buAutoNum type="arabicPeriod"/>
            </a:pPr>
            <a:r>
              <a:rPr lang="en" sz="26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ALiCE is about empowerment, not fear.  </a:t>
            </a:r>
            <a:endParaRPr sz="2600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Bree Serif"/>
              <a:buAutoNum type="arabicPeriod"/>
            </a:pPr>
            <a:r>
              <a:rPr lang="en" sz="26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ALiCE is about options and choices to stay safer. </a:t>
            </a:r>
            <a:endParaRPr sz="2600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Bree Serif"/>
              <a:buAutoNum type="arabicPeriod"/>
            </a:pPr>
            <a:r>
              <a:rPr lang="en" sz="26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ALiCE is NOT sequential.</a:t>
            </a:r>
            <a:endParaRPr sz="2600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24" descr="Common sense, just not common knowledge&#10;ALERT, LOCKDOWN, INFORM, COUNTER, EVACUATE" title="ALIC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ALICE</a:t>
            </a:r>
          </a:p>
        </p:txBody>
      </p:sp>
      <p:sp>
        <p:nvSpPr>
          <p:cNvPr id="3" name="Subtitle 2" hidden="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5"/>
          <p:cNvSpPr txBox="1">
            <a:spLocks noGrp="1"/>
          </p:cNvSpPr>
          <p:nvPr>
            <p:ph type="title"/>
          </p:nvPr>
        </p:nvSpPr>
        <p:spPr>
          <a:xfrm>
            <a:off x="222550" y="222550"/>
            <a:ext cx="8704500" cy="46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Your assignment:</a:t>
            </a:r>
            <a:endParaRPr sz="6000" b="1">
              <a:solidFill>
                <a:srgbClr val="FF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 b="1">
              <a:solidFill>
                <a:srgbClr val="FF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85200C"/>
                </a:solidFill>
              </a:rPr>
              <a:t>Create a Foldable that demonstrates  your understanding of the ALICE way</a:t>
            </a:r>
            <a:endParaRPr sz="3600">
              <a:solidFill>
                <a:srgbClr val="85200C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14" descr="Alert, Lockdown, Inform, Counter, Evacuate" title="Overview of ALICE"/>
          <p:cNvPicPr preferRelativeResize="0"/>
          <p:nvPr/>
        </p:nvPicPr>
        <p:blipFill rotWithShape="1">
          <a:blip r:embed="rId3">
            <a:alphaModFix/>
          </a:blip>
          <a:srcRect l="3217" r="4326" b="9082"/>
          <a:stretch/>
        </p:blipFill>
        <p:spPr>
          <a:xfrm>
            <a:off x="237376" y="263692"/>
            <a:ext cx="8689274" cy="47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4" descr="Alert, Lockdown, Inform, Counter, Evacuate" title="Overview of ALICE"/>
          <p:cNvSpPr txBox="1"/>
          <p:nvPr/>
        </p:nvSpPr>
        <p:spPr>
          <a:xfrm>
            <a:off x="224250" y="123650"/>
            <a:ext cx="8702400" cy="12366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Overview of ALICE</a:t>
            </a:r>
            <a:endParaRPr sz="6000">
              <a:solidFill>
                <a:srgbClr val="FF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" name="Title 1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Overview of Alice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 txBox="1">
            <a:spLocks noGrp="1"/>
          </p:cNvSpPr>
          <p:nvPr>
            <p:ph type="ctrTitle" idx="4294967295"/>
          </p:nvPr>
        </p:nvSpPr>
        <p:spPr>
          <a:xfrm>
            <a:off x="86550" y="334075"/>
            <a:ext cx="8963700" cy="144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A is for ALERT</a:t>
            </a:r>
            <a:endParaRPr sz="6000" b="1">
              <a:solidFill>
                <a:srgbClr val="FF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43" name="Google Shape;143;p15"/>
          <p:cNvSpPr txBox="1">
            <a:spLocks noGrp="1"/>
          </p:cNvSpPr>
          <p:nvPr>
            <p:ph type="subTitle" idx="4294967295"/>
          </p:nvPr>
        </p:nvSpPr>
        <p:spPr>
          <a:xfrm>
            <a:off x="207450" y="1275775"/>
            <a:ext cx="8729100" cy="3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00"/>
                </a:solidFill>
                <a:latin typeface="Bree Serif"/>
                <a:ea typeface="Bree Serif"/>
                <a:cs typeface="Bree Serif"/>
                <a:sym typeface="Bree Serif"/>
              </a:rPr>
              <a:t>This is the FIRST notification of danger.</a:t>
            </a:r>
            <a:endParaRPr sz="3000">
              <a:solidFill>
                <a:srgbClr val="FFFF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457200" lvl="0" indent="-419100" algn="l" rtl="0">
              <a:spcBef>
                <a:spcPts val="1600"/>
              </a:spcBef>
              <a:spcAft>
                <a:spcPts val="0"/>
              </a:spcAft>
              <a:buClr>
                <a:srgbClr val="FFFF00"/>
              </a:buClr>
              <a:buSzPts val="3000"/>
              <a:buFont typeface="Bree Serif"/>
              <a:buChar char="●"/>
            </a:pPr>
            <a:r>
              <a:rPr lang="en" sz="3000">
                <a:solidFill>
                  <a:srgbClr val="FFFF00"/>
                </a:solidFill>
                <a:latin typeface="Bree Serif"/>
                <a:ea typeface="Bree Serif"/>
                <a:cs typeface="Bree Serif"/>
                <a:sym typeface="Bree Serif"/>
              </a:rPr>
              <a:t>School announcement of a danger on campus</a:t>
            </a:r>
            <a:endParaRPr sz="3000">
              <a:solidFill>
                <a:srgbClr val="FFFF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000"/>
              <a:buFont typeface="Bree Serif"/>
              <a:buChar char="●"/>
            </a:pPr>
            <a:r>
              <a:rPr lang="en" sz="3000">
                <a:solidFill>
                  <a:srgbClr val="FFFF00"/>
                </a:solidFill>
                <a:latin typeface="Bree Serif"/>
                <a:ea typeface="Bree Serif"/>
                <a:cs typeface="Bree Serif"/>
                <a:sym typeface="Bree Serif"/>
              </a:rPr>
              <a:t>Gunfire, loud noises or screaming</a:t>
            </a:r>
            <a:endParaRPr sz="3000">
              <a:solidFill>
                <a:srgbClr val="FFFF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000"/>
              <a:buFont typeface="Bree Serif"/>
              <a:buChar char="●"/>
            </a:pPr>
            <a:r>
              <a:rPr lang="en" sz="3000">
                <a:solidFill>
                  <a:srgbClr val="FFFF00"/>
                </a:solidFill>
                <a:latin typeface="Bree Serif"/>
                <a:ea typeface="Bree Serif"/>
                <a:cs typeface="Bree Serif"/>
                <a:sym typeface="Bree Serif"/>
              </a:rPr>
              <a:t>Text alert or phone call</a:t>
            </a:r>
            <a:endParaRPr sz="3000">
              <a:solidFill>
                <a:srgbClr val="FFFF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000"/>
              <a:buFont typeface="Bree Serif"/>
              <a:buChar char="●"/>
            </a:pPr>
            <a:r>
              <a:rPr lang="en" sz="3000">
                <a:solidFill>
                  <a:srgbClr val="FFFF00"/>
                </a:solidFill>
                <a:latin typeface="Bree Serif"/>
                <a:ea typeface="Bree Serif"/>
                <a:cs typeface="Bree Serif"/>
                <a:sym typeface="Bree Serif"/>
              </a:rPr>
              <a:t>See something say something</a:t>
            </a:r>
            <a:endParaRPr sz="3000">
              <a:solidFill>
                <a:srgbClr val="FFFF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FF00"/>
                </a:solidFill>
                <a:latin typeface="Bree Serif"/>
                <a:ea typeface="Bree Serif"/>
                <a:cs typeface="Bree Serif"/>
                <a:sym typeface="Bree Serif"/>
              </a:rPr>
              <a:t>NO CODE WORDS</a:t>
            </a:r>
            <a:endParaRPr sz="3600" b="1">
              <a:solidFill>
                <a:srgbClr val="FFFF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6"/>
          <p:cNvSpPr txBox="1">
            <a:spLocks noGrp="1"/>
          </p:cNvSpPr>
          <p:nvPr>
            <p:ph type="ctrTitle" idx="4294967295"/>
          </p:nvPr>
        </p:nvSpPr>
        <p:spPr>
          <a:xfrm>
            <a:off x="116700" y="49475"/>
            <a:ext cx="9063000" cy="16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L is for LOCKDOWN</a:t>
            </a:r>
            <a:endParaRPr sz="6000" b="1">
              <a:solidFill>
                <a:srgbClr val="FF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50" name="Google Shape;150;p16"/>
          <p:cNvSpPr txBox="1"/>
          <p:nvPr/>
        </p:nvSpPr>
        <p:spPr>
          <a:xfrm>
            <a:off x="116700" y="1211700"/>
            <a:ext cx="8847300" cy="39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latin typeface="Bree Serif"/>
                <a:ea typeface="Bree Serif"/>
                <a:cs typeface="Bree Serif"/>
                <a:sym typeface="Bree Serif"/>
              </a:rPr>
              <a:t>Traditional lockdown procedures PLUS:</a:t>
            </a:r>
            <a:endParaRPr sz="3000" b="1" dirty="0">
              <a:latin typeface="Bree Serif"/>
              <a:ea typeface="Bree Serif"/>
              <a:cs typeface="Bree Serif"/>
              <a:sym typeface="Bree Serif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Bree Serif"/>
              <a:buChar char="●"/>
            </a:pPr>
            <a:r>
              <a:rPr lang="en" sz="3000" b="1" dirty="0">
                <a:latin typeface="Bree Serif"/>
                <a:ea typeface="Bree Serif"/>
                <a:cs typeface="Bree Serif"/>
                <a:sym typeface="Bree Serif"/>
              </a:rPr>
              <a:t>Barricade the door </a:t>
            </a:r>
            <a:r>
              <a:rPr lang="en" dirty="0">
                <a:latin typeface="Bree Serif"/>
                <a:ea typeface="Bree Serif"/>
                <a:cs typeface="Bree Serif"/>
                <a:sym typeface="Bree Serif"/>
              </a:rPr>
              <a:t>(examples on next slide)</a:t>
            </a:r>
            <a:endParaRPr dirty="0">
              <a:latin typeface="Bree Serif"/>
              <a:ea typeface="Bree Serif"/>
              <a:cs typeface="Bree Serif"/>
              <a:sym typeface="Bree Serif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Bree Serif"/>
              <a:buChar char="●"/>
            </a:pPr>
            <a:r>
              <a:rPr lang="en" sz="3000" b="1" dirty="0">
                <a:latin typeface="Bree Serif"/>
                <a:ea typeface="Bree Serif"/>
                <a:cs typeface="Bree Serif"/>
                <a:sym typeface="Bree Serif"/>
              </a:rPr>
              <a:t>Spread out in the room with Counter measures</a:t>
            </a:r>
            <a:endParaRPr sz="3000" b="1" dirty="0">
              <a:latin typeface="Bree Serif"/>
              <a:ea typeface="Bree Serif"/>
              <a:cs typeface="Bree Serif"/>
              <a:sym typeface="Bree Serif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Bree Serif"/>
              <a:buChar char="●"/>
            </a:pPr>
            <a:r>
              <a:rPr lang="en" sz="3000" b="1" dirty="0">
                <a:latin typeface="Bree Serif"/>
                <a:ea typeface="Bree Serif"/>
                <a:cs typeface="Bree Serif"/>
                <a:sym typeface="Bree Serif"/>
              </a:rPr>
              <a:t>DO NOT huddle</a:t>
            </a:r>
            <a:endParaRPr sz="3000" b="1" dirty="0">
              <a:latin typeface="Bree Serif"/>
              <a:ea typeface="Bree Serif"/>
              <a:cs typeface="Bree Serif"/>
              <a:sym typeface="Bree Serif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Bree Serif"/>
              <a:buChar char="●"/>
            </a:pPr>
            <a:r>
              <a:rPr lang="en" sz="3000" b="1" dirty="0">
                <a:latin typeface="Bree Serif"/>
                <a:ea typeface="Bree Serif"/>
                <a:cs typeface="Bree Serif"/>
                <a:sym typeface="Bree Serif"/>
              </a:rPr>
              <a:t>DO NOT open the door for anyone</a:t>
            </a:r>
            <a:endParaRPr sz="3000" b="1" dirty="0">
              <a:latin typeface="Bree Serif"/>
              <a:ea typeface="Bree Serif"/>
              <a:cs typeface="Bree Serif"/>
              <a:sym typeface="Bree Serif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Bree Serif"/>
              <a:buChar char="●"/>
            </a:pPr>
            <a:r>
              <a:rPr lang="en" sz="3000" b="1" dirty="0">
                <a:latin typeface="Bree Serif"/>
                <a:ea typeface="Bree Serif"/>
                <a:cs typeface="Bree Serif"/>
                <a:sym typeface="Bree Serif"/>
              </a:rPr>
              <a:t>Look for alternative exits </a:t>
            </a:r>
            <a:endParaRPr sz="3000" b="1" dirty="0">
              <a:latin typeface="Bree Serif"/>
              <a:ea typeface="Bree Serif"/>
              <a:cs typeface="Bree Serif"/>
              <a:sym typeface="Bree Serif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Bree Serif"/>
              <a:buChar char="●"/>
            </a:pPr>
            <a:r>
              <a:rPr lang="en" sz="3000" b="1" dirty="0">
                <a:latin typeface="Bree Serif"/>
                <a:ea typeface="Bree Serif"/>
                <a:cs typeface="Bree Serif"/>
                <a:sym typeface="Bree Serif"/>
              </a:rPr>
              <a:t>Dial 911 if safe to do so</a:t>
            </a:r>
            <a:endParaRPr sz="3000" b="1" dirty="0"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17" descr="Tie something around the door knob" title="Barricade the door"/>
          <p:cNvPicPr preferRelativeResize="0"/>
          <p:nvPr/>
        </p:nvPicPr>
        <p:blipFill rotWithShape="1">
          <a:blip r:embed="rId3">
            <a:alphaModFix/>
          </a:blip>
          <a:srcRect l="25694"/>
          <a:stretch/>
        </p:blipFill>
        <p:spPr>
          <a:xfrm>
            <a:off x="3944175" y="2441338"/>
            <a:ext cx="3882350" cy="264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7" descr="Tie your belt around the door hinge" title="Barricade the door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06236">
            <a:off x="103996" y="313084"/>
            <a:ext cx="2718685" cy="1744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7" descr="Pile chairs in front of the door" title="Barricade the door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694282">
            <a:off x="6458605" y="506465"/>
            <a:ext cx="2575428" cy="1357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7" descr="Pile furniture in front of the door" title="Barricade the door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1966900"/>
            <a:ext cx="4345926" cy="312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7" title="Barricade the door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190792">
            <a:off x="7577824" y="2430297"/>
            <a:ext cx="1694626" cy="2668256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7"/>
          <p:cNvSpPr txBox="1"/>
          <p:nvPr/>
        </p:nvSpPr>
        <p:spPr>
          <a:xfrm>
            <a:off x="2466725" y="61825"/>
            <a:ext cx="4345800" cy="23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Bree Serif"/>
                <a:ea typeface="Bree Serif"/>
                <a:cs typeface="Bree Serif"/>
                <a:sym typeface="Bree Serif"/>
              </a:rPr>
              <a:t>Barricading the door buys time, and allows you to evaluate the situation.</a:t>
            </a:r>
            <a:endParaRPr sz="30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Barricade the door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8"/>
          <p:cNvSpPr txBox="1">
            <a:spLocks noGrp="1"/>
          </p:cNvSpPr>
          <p:nvPr>
            <p:ph type="title"/>
          </p:nvPr>
        </p:nvSpPr>
        <p:spPr>
          <a:xfrm>
            <a:off x="1658750" y="493050"/>
            <a:ext cx="7342200" cy="169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CC0000"/>
                </a:solidFill>
                <a:latin typeface="Bree Serif"/>
                <a:ea typeface="Bree Serif"/>
                <a:cs typeface="Bree Serif"/>
                <a:sym typeface="Bree Serif"/>
              </a:rPr>
              <a:t>is for INFORM</a:t>
            </a:r>
            <a:endParaRPr sz="700">
              <a:solidFill>
                <a:srgbClr val="CC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CC0000"/>
                </a:solidFill>
                <a:latin typeface="Bree Serif"/>
                <a:ea typeface="Bree Serif"/>
                <a:cs typeface="Bree Serif"/>
                <a:sym typeface="Bree Serif"/>
              </a:rPr>
              <a:t>Inform can be from students, teachers, administration                                                                                                                                                                                              or any other staff on campus.</a:t>
            </a:r>
            <a:endParaRPr sz="1800">
              <a:solidFill>
                <a:srgbClr val="CC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67" name="Google Shape;167;p18"/>
          <p:cNvSpPr txBox="1">
            <a:spLocks noGrp="1"/>
          </p:cNvSpPr>
          <p:nvPr>
            <p:ph type="body" idx="1"/>
          </p:nvPr>
        </p:nvSpPr>
        <p:spPr>
          <a:xfrm>
            <a:off x="395650" y="1517500"/>
            <a:ext cx="8380500" cy="34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P</a:t>
            </a:r>
            <a:r>
              <a:rPr lang="en" sz="3600"/>
              <a:t>ass on real time information</a:t>
            </a:r>
            <a:endParaRPr sz="3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*</a:t>
            </a:r>
            <a:r>
              <a:rPr lang="en" sz="2400"/>
              <a:t>What did you see?</a:t>
            </a:r>
            <a:r>
              <a:rPr lang="en" sz="1800"/>
              <a:t>(Details-what were they wearing, hair color, height, eyes)</a:t>
            </a: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*</a:t>
            </a:r>
            <a:r>
              <a:rPr lang="en" sz="2400"/>
              <a:t>When did you see it? Be specific.</a:t>
            </a: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*</a:t>
            </a:r>
            <a:r>
              <a:rPr lang="en" sz="2400"/>
              <a:t>Where was it?</a:t>
            </a: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*</a:t>
            </a:r>
            <a:r>
              <a:rPr lang="en" sz="2400"/>
              <a:t>Who was it? (man, woman, child…) </a:t>
            </a: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*</a:t>
            </a:r>
            <a:r>
              <a:rPr lang="en" sz="2400"/>
              <a:t>How are they armed? 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68" name="Google Shape;168;p18" title="I is for INFORM"/>
          <p:cNvPicPr preferRelativeResize="0"/>
          <p:nvPr/>
        </p:nvPicPr>
        <p:blipFill rotWithShape="1">
          <a:blip r:embed="rId3">
            <a:alphaModFix/>
          </a:blip>
          <a:srcRect l="47627" t="20121" r="36146" b="18513"/>
          <a:stretch/>
        </p:blipFill>
        <p:spPr>
          <a:xfrm>
            <a:off x="198775" y="185450"/>
            <a:ext cx="1519849" cy="16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8" title="Phone call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607018">
            <a:off x="5829725" y="3401153"/>
            <a:ext cx="2182076" cy="1151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Counter</a:t>
            </a:r>
          </a:p>
        </p:txBody>
      </p:sp>
      <p:sp>
        <p:nvSpPr>
          <p:cNvPr id="176" name="Google Shape;176;p19"/>
          <p:cNvSpPr txBox="1">
            <a:spLocks noGrp="1"/>
          </p:cNvSpPr>
          <p:nvPr>
            <p:ph type="subTitle" idx="1"/>
          </p:nvPr>
        </p:nvSpPr>
        <p:spPr>
          <a:xfrm>
            <a:off x="1770300" y="1863975"/>
            <a:ext cx="5361300" cy="522600"/>
          </a:xfrm>
        </p:spPr>
        <p:txBody>
          <a:bodyPr/>
          <a:lstStyle/>
          <a:p>
            <a:pPr lvl="0"/>
            <a:r>
              <a:rPr lang="en-US" dirty="0">
                <a:sym typeface="Roboto"/>
              </a:rPr>
              <a:t>T</a:t>
            </a:r>
            <a:r>
              <a:rPr lang="en-US" dirty="0">
                <a:sym typeface="Bree Serif"/>
              </a:rPr>
              <a:t>he purpose of COUNTER is to interrupt the intruder </a:t>
            </a:r>
          </a:p>
          <a:p>
            <a:pPr lvl="0"/>
            <a:r>
              <a:rPr lang="en-US" dirty="0">
                <a:sym typeface="Bree Serif"/>
              </a:rPr>
              <a:t>and make it difficult or impossible to aim. </a:t>
            </a:r>
          </a:p>
          <a:p>
            <a:pPr lvl="0"/>
            <a:r>
              <a:rPr lang="en-US" dirty="0">
                <a:sym typeface="Bree Serif"/>
              </a:rPr>
              <a:t>This is a strategy of last resort.</a:t>
            </a:r>
          </a:p>
          <a:p>
            <a:pPr lvl="0"/>
            <a:endParaRPr lang="en-US" dirty="0">
              <a:sym typeface="Bree Serif"/>
            </a:endParaRPr>
          </a:p>
          <a:p>
            <a:pPr lvl="0"/>
            <a:endParaRPr lang="en-US" dirty="0">
              <a:sym typeface="Bree Serif"/>
            </a:endParaRPr>
          </a:p>
          <a:p>
            <a:pPr lvl="0"/>
            <a:r>
              <a:rPr lang="en-US" dirty="0">
                <a:sym typeface="Bree Serif"/>
              </a:rPr>
              <a:t>We do NOT physically fight with anyone “dangerous” or an “intruder”</a:t>
            </a:r>
          </a:p>
          <a:p>
            <a:pPr lvl="0"/>
            <a:endParaRPr lang="en-US" dirty="0">
              <a:sym typeface="Bree Serif"/>
            </a:endParaRPr>
          </a:p>
        </p:txBody>
      </p:sp>
      <p:sp>
        <p:nvSpPr>
          <p:cNvPr id="177" name="Google Shape;177;p19"/>
          <p:cNvSpPr txBox="1"/>
          <p:nvPr/>
        </p:nvSpPr>
        <p:spPr>
          <a:xfrm>
            <a:off x="0" y="-112125"/>
            <a:ext cx="8901900" cy="19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281B20"/>
                </a:solidFill>
                <a:highlight>
                  <a:srgbClr val="FFFFFF"/>
                </a:highlight>
                <a:latin typeface="Bree Serif"/>
                <a:ea typeface="Bree Serif"/>
                <a:cs typeface="Bree Serif"/>
                <a:sym typeface="Bree Serif"/>
              </a:rPr>
              <a:t>What if the barricade doesn’t hold up? </a:t>
            </a:r>
            <a:endParaRPr sz="3600">
              <a:solidFill>
                <a:srgbClr val="281B20"/>
              </a:solidFill>
              <a:highlight>
                <a:srgbClr val="FFFFFF"/>
              </a:highlight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281B20"/>
                </a:solidFill>
                <a:highlight>
                  <a:srgbClr val="FFFFFF"/>
                </a:highlight>
                <a:latin typeface="Bree Serif"/>
                <a:ea typeface="Bree Serif"/>
                <a:cs typeface="Bree Serif"/>
                <a:sym typeface="Bree Serif"/>
              </a:rPr>
              <a:t>Be prepared to </a:t>
            </a:r>
            <a:r>
              <a:rPr lang="en" sz="4000">
                <a:solidFill>
                  <a:srgbClr val="0000FF"/>
                </a:solidFill>
                <a:highlight>
                  <a:srgbClr val="FFFFFF"/>
                </a:highlight>
                <a:latin typeface="Bree Serif"/>
                <a:ea typeface="Bree Serif"/>
                <a:cs typeface="Bree Serif"/>
                <a:sym typeface="Bree Serif"/>
              </a:rPr>
              <a:t>COUNTER</a:t>
            </a:r>
            <a:endParaRPr sz="3600"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0"/>
          <p:cNvSpPr txBox="1">
            <a:spLocks noGrp="1"/>
          </p:cNvSpPr>
          <p:nvPr>
            <p:ph type="ctrTitle"/>
          </p:nvPr>
        </p:nvSpPr>
        <p:spPr>
          <a:xfrm>
            <a:off x="220350" y="-112575"/>
            <a:ext cx="8703300" cy="546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281B20"/>
                </a:solidFill>
                <a:highlight>
                  <a:srgbClr val="FFFFFF"/>
                </a:highlight>
                <a:latin typeface="Bree Serif"/>
                <a:ea typeface="Bree Serif"/>
                <a:cs typeface="Bree Serif"/>
                <a:sym typeface="Bree Serif"/>
              </a:rPr>
              <a:t>We counter by… </a:t>
            </a:r>
            <a:endParaRPr sz="4800">
              <a:solidFill>
                <a:srgbClr val="281B20"/>
              </a:solidFill>
              <a:highlight>
                <a:srgbClr val="FFFFFF"/>
              </a:highlight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rgbClr val="281B20"/>
              </a:solidFill>
              <a:highlight>
                <a:srgbClr val="FFFFFF"/>
              </a:highlight>
              <a:latin typeface="Bree Serif"/>
              <a:ea typeface="Bree Serif"/>
              <a:cs typeface="Bree Serif"/>
              <a:sym typeface="Bree Serif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1B20"/>
              </a:buClr>
              <a:buSzPts val="2400"/>
              <a:buFont typeface="Bree Serif"/>
              <a:buChar char="●"/>
            </a:pPr>
            <a:r>
              <a:rPr lang="en" sz="2400">
                <a:solidFill>
                  <a:srgbClr val="281B20"/>
                </a:solidFill>
                <a:highlight>
                  <a:srgbClr val="FFFFFF"/>
                </a:highlight>
                <a:latin typeface="Bree Serif"/>
                <a:ea typeface="Bree Serif"/>
                <a:cs typeface="Bree Serif"/>
                <a:sym typeface="Bree Serif"/>
              </a:rPr>
              <a:t>Distracting: screaming, yelling, waving hands,                         and throwing objects. </a:t>
            </a:r>
            <a:endParaRPr sz="2400">
              <a:solidFill>
                <a:srgbClr val="281B20"/>
              </a:solidFill>
              <a:highlight>
                <a:srgbClr val="FFFFFF"/>
              </a:highlight>
              <a:latin typeface="Bree Serif"/>
              <a:ea typeface="Bree Serif"/>
              <a:cs typeface="Bree Serif"/>
              <a:sym typeface="Bree Serif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1B20"/>
              </a:buClr>
              <a:buSzPts val="2400"/>
              <a:buFont typeface="Bree Serif"/>
              <a:buChar char="●"/>
            </a:pPr>
            <a:r>
              <a:rPr lang="en" sz="2400">
                <a:solidFill>
                  <a:srgbClr val="281B20"/>
                </a:solidFill>
                <a:highlight>
                  <a:srgbClr val="FFFFFF"/>
                </a:highlight>
                <a:latin typeface="Bree Serif"/>
                <a:ea typeface="Bree Serif"/>
                <a:cs typeface="Bree Serif"/>
                <a:sym typeface="Bree Serif"/>
              </a:rPr>
              <a:t>Running: Don’t stand still. Constantly move and do what you can to run away and protect yourself.</a:t>
            </a:r>
            <a:endParaRPr sz="2400">
              <a:solidFill>
                <a:srgbClr val="281B20"/>
              </a:solidFill>
              <a:highlight>
                <a:srgbClr val="FFFFFF"/>
              </a:highlight>
              <a:latin typeface="Bree Serif"/>
              <a:ea typeface="Bree Serif"/>
              <a:cs typeface="Bree Serif"/>
              <a:sym typeface="Bree Serif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1B20"/>
              </a:buClr>
              <a:buSzPts val="2400"/>
              <a:buFont typeface="Bree Serif"/>
              <a:buChar char="●"/>
            </a:pPr>
            <a:r>
              <a:rPr lang="en" sz="2400">
                <a:solidFill>
                  <a:srgbClr val="281B20"/>
                </a:solidFill>
                <a:highlight>
                  <a:srgbClr val="FFFFFF"/>
                </a:highlight>
                <a:latin typeface="Bree Serif"/>
                <a:ea typeface="Bree Serif"/>
                <a:cs typeface="Bree Serif"/>
                <a:sym typeface="Bree Serif"/>
              </a:rPr>
              <a:t>Be aware of the situation and </a:t>
            </a:r>
            <a:endParaRPr sz="2400">
              <a:solidFill>
                <a:srgbClr val="281B20"/>
              </a:solidFill>
              <a:highlight>
                <a:srgbClr val="FFFFFF"/>
              </a:highlight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81B20"/>
                </a:solidFill>
                <a:highlight>
                  <a:srgbClr val="FFFFFF"/>
                </a:highlight>
                <a:latin typeface="Bree Serif"/>
                <a:ea typeface="Bree Serif"/>
                <a:cs typeface="Bree Serif"/>
                <a:sym typeface="Bree Serif"/>
              </a:rPr>
              <a:t>        work together.</a:t>
            </a:r>
            <a:endParaRPr sz="2400">
              <a:solidFill>
                <a:srgbClr val="281B20"/>
              </a:solidFill>
              <a:highlight>
                <a:srgbClr val="FFFFFF"/>
              </a:highlight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281B20"/>
              </a:solidFill>
              <a:highlight>
                <a:srgbClr val="FFFFFF"/>
              </a:highlight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281B20"/>
              </a:solidFill>
              <a:highlight>
                <a:srgbClr val="FFFFFF"/>
              </a:highlight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281B20"/>
              </a:solidFill>
              <a:highlight>
                <a:srgbClr val="FFFFFF"/>
              </a:highlight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281B20"/>
              </a:solidFill>
              <a:highlight>
                <a:srgbClr val="FFFFFF"/>
              </a:highlight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281B20"/>
              </a:solidFill>
              <a:highlight>
                <a:srgbClr val="FFFFFF"/>
              </a:highlight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183" name="Google Shape;183;p20" descr="Throwing something at the bad person" title="Counter by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976468">
            <a:off x="5994906" y="2780666"/>
            <a:ext cx="2728765" cy="1817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0" title="Throw something at the intruder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81425" y="238300"/>
            <a:ext cx="1542225" cy="154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1"/>
          <p:cNvSpPr txBox="1">
            <a:spLocks noGrp="1"/>
          </p:cNvSpPr>
          <p:nvPr>
            <p:ph type="ctrTitle"/>
          </p:nvPr>
        </p:nvSpPr>
        <p:spPr>
          <a:xfrm>
            <a:off x="1429525" y="197100"/>
            <a:ext cx="74838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E is for EVACUATE</a:t>
            </a:r>
            <a:endParaRPr sz="6000">
              <a:solidFill>
                <a:srgbClr val="FF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91" name="Google Shape;191;p21"/>
          <p:cNvSpPr txBox="1"/>
          <p:nvPr/>
        </p:nvSpPr>
        <p:spPr>
          <a:xfrm>
            <a:off x="220500" y="2915225"/>
            <a:ext cx="8703000" cy="14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Bree Serif"/>
                <a:ea typeface="Bree Serif"/>
                <a:cs typeface="Bree Serif"/>
                <a:sym typeface="Bree Serif"/>
              </a:rPr>
              <a:t>It is important to Stop, Look, and Listen so you can gather as much information as possible before you decide to take any action. </a:t>
            </a:r>
            <a:endParaRPr sz="1800"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Bree Serif"/>
                <a:ea typeface="Bree Serif"/>
                <a:cs typeface="Bree Serif"/>
                <a:sym typeface="Bree Serif"/>
              </a:rPr>
              <a:t>If it is possible to leave the classroom to get away from a “dangerous someone”, we will do so.</a:t>
            </a:r>
            <a:endParaRPr sz="18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92" name="Google Shape;192;p21"/>
          <p:cNvSpPr txBox="1"/>
          <p:nvPr/>
        </p:nvSpPr>
        <p:spPr>
          <a:xfrm>
            <a:off x="220500" y="1247325"/>
            <a:ext cx="8703000" cy="17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Bree Serif"/>
                <a:ea typeface="Bree Serif"/>
                <a:cs typeface="Bree Serif"/>
                <a:sym typeface="Bree Serif"/>
              </a:rPr>
              <a:t>How do we know if we should stay and barricade or evacuate?</a:t>
            </a:r>
            <a:endParaRPr sz="2400"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u="sng">
                <a:solidFill>
                  <a:srgbClr val="073763"/>
                </a:solidFill>
                <a:latin typeface="Bree Serif"/>
                <a:ea typeface="Bree Serif"/>
                <a:cs typeface="Bree Serif"/>
                <a:sym typeface="Bree Serif"/>
              </a:rPr>
              <a:t>RULE</a:t>
            </a:r>
            <a:r>
              <a:rPr lang="en" sz="3600">
                <a:solidFill>
                  <a:srgbClr val="073763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endParaRPr sz="3600">
              <a:solidFill>
                <a:srgbClr val="073763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73763"/>
                </a:solidFill>
                <a:latin typeface="Bree Serif"/>
                <a:ea typeface="Bree Serif"/>
                <a:cs typeface="Bree Serif"/>
                <a:sym typeface="Bree Serif"/>
              </a:rPr>
              <a:t>Never move from a safe area to an unsafe area!</a:t>
            </a:r>
            <a:endParaRPr sz="3000">
              <a:solidFill>
                <a:srgbClr val="073763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527</Words>
  <Application>Microsoft Office PowerPoint</Application>
  <PresentationFormat>On-screen Show (16:9)</PresentationFormat>
  <Paragraphs>77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Calibri</vt:lpstr>
      <vt:lpstr>Arial</vt:lpstr>
      <vt:lpstr>Bree Serif</vt:lpstr>
      <vt:lpstr>Nunito</vt:lpstr>
      <vt:lpstr>Shift</vt:lpstr>
      <vt:lpstr>Queen Creek Welcomes you to  A.L.I.C.E.  Training </vt:lpstr>
      <vt:lpstr>Overview of Alice</vt:lpstr>
      <vt:lpstr>A is for ALERT</vt:lpstr>
      <vt:lpstr>L is for LOCKDOWN</vt:lpstr>
      <vt:lpstr>Barricade the door</vt:lpstr>
      <vt:lpstr>is for INFORM Inform can be from students, teachers, administration                                                                                                                                                                                              or any other staff on campus.</vt:lpstr>
      <vt:lpstr>Counter</vt:lpstr>
      <vt:lpstr>We counter by…   Distracting: screaming, yelling, waving hands,                         and throwing objects.  Running: Don’t stand still. Constantly move and do what you can to run away and protect yourself. Be aware of the situation and          work together.     </vt:lpstr>
      <vt:lpstr>E is for EVACUATE</vt:lpstr>
      <vt:lpstr>Rally Point</vt:lpstr>
      <vt:lpstr>It is important for you to understand:  ALiCE is about empowerment, not fear.   ALiCE is about options and choices to stay safer.  ALiCE is NOT sequential. </vt:lpstr>
      <vt:lpstr>ALICE</vt:lpstr>
      <vt:lpstr>Your assignment:  Create a Foldable that demonstrates  your understanding of the ALICE way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Queen Creek Welcomes you to  A.L.I.C.E.  Training</dc:title>
  <dc:creator>Ingersoll, Stephanie</dc:creator>
  <cp:lastModifiedBy>DAVID THEOBALD</cp:lastModifiedBy>
  <cp:revision>4</cp:revision>
  <dcterms:modified xsi:type="dcterms:W3CDTF">2021-07-01T06:58:08Z</dcterms:modified>
</cp:coreProperties>
</file>